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22"/>
  </p:notesMasterIdLst>
  <p:sldIdLst>
    <p:sldId id="256" r:id="rId2"/>
    <p:sldId id="257" r:id="rId3"/>
    <p:sldId id="27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Ubuntu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804" y="-1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7818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Ubuntu"/>
              <a:buNone/>
              <a:defRPr sz="36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2pPr>
            <a:lvl3pPr lvl="2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3pPr>
            <a:lvl4pPr lvl="3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4pPr>
            <a:lvl5pPr lvl="4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5pPr>
            <a:lvl6pPr lvl="5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6pPr>
            <a:lvl7pPr lvl="6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7pPr>
            <a:lvl8pPr lvl="7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8pPr>
            <a:lvl9pPr lvl="8" indent="0">
              <a:spcBef>
                <a:spcPts val="0"/>
              </a:spcBef>
              <a:buFont typeface="Ubuntu"/>
              <a:buNone/>
              <a:defRPr sz="18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95536" y="1131590"/>
            <a:ext cx="8496944" cy="460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00"/>
              </a:spcBef>
              <a:buClr>
                <a:srgbClr val="3F3F3F"/>
              </a:buClr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2"/>
          </p:nvPr>
        </p:nvSpPr>
        <p:spPr>
          <a:xfrm>
            <a:off x="405880" y="1808260"/>
            <a:ext cx="8496944" cy="2995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F3F3F"/>
              </a:buClr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rgbClr val="3F3F3F"/>
                </a:solidFill>
              </a:rPr>
              <a:t>‹#›</a:t>
            </a:fld>
            <a:endParaRPr lang="en-US">
              <a:solidFill>
                <a:srgbClr val="3F3F3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1619671" y="0"/>
            <a:ext cx="7524327" cy="884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1979711" y="987574"/>
            <a:ext cx="6912767" cy="460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00"/>
              </a:spcBef>
              <a:buClr>
                <a:srgbClr val="3F3F3F"/>
              </a:buClr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1990056" y="1664244"/>
            <a:ext cx="6912767" cy="2995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rgbClr val="3F3F3F"/>
              </a:buClr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rgbClr val="3F3F3F"/>
                </a:solidFill>
              </a:rPr>
              <a:t>‹#›</a:t>
            </a:fld>
            <a:endParaRPr lang="en-US">
              <a:solidFill>
                <a:srgbClr val="3F3F3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tx1"/>
                </a:solidFill>
              </a:rPr>
              <a:t>‹#›</a:t>
            </a:fld>
            <a:endParaRPr lang="en-US" sz="1300">
              <a:solidFill>
                <a:schemeClr val="tx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/>
        </p:nvSpPr>
        <p:spPr>
          <a:xfrm>
            <a:off x="5583175" y="2917500"/>
            <a:ext cx="2880000" cy="29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01.13.2017 Presentation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HTHS Fall Mentorship</a:t>
            </a:r>
            <a:r>
              <a:rPr lang="en-US" sz="120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</a:p>
        </p:txBody>
      </p:sp>
      <p:sp>
        <p:nvSpPr>
          <p:cNvPr id="24" name="Shape 24"/>
          <p:cNvSpPr txBox="1"/>
          <p:nvPr/>
        </p:nvSpPr>
        <p:spPr>
          <a:xfrm>
            <a:off x="4572000" y="1256700"/>
            <a:ext cx="4583350" cy="6292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2800" b="1" dirty="0">
                <a:solidFill>
                  <a:srgbClr val="9FC5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Spectrum Sensing Map via Drone Mounted Receiver</a:t>
            </a:r>
          </a:p>
        </p:txBody>
      </p:sp>
      <p:sp>
        <p:nvSpPr>
          <p:cNvPr id="25" name="Shape 25"/>
          <p:cNvSpPr txBox="1"/>
          <p:nvPr/>
        </p:nvSpPr>
        <p:spPr>
          <a:xfrm>
            <a:off x="6457684" y="4699598"/>
            <a:ext cx="1130999" cy="26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Karl Roush</a:t>
            </a:r>
          </a:p>
        </p:txBody>
      </p:sp>
      <p:pic>
        <p:nvPicPr>
          <p:cNvPr id="26" name="Shape 26" descr="IMG_9858.PNG"/>
          <p:cNvPicPr preferRelativeResize="0"/>
          <p:nvPr/>
        </p:nvPicPr>
        <p:blipFill rotWithShape="1">
          <a:blip r:embed="rId3">
            <a:alphaModFix/>
          </a:blip>
          <a:srcRect t="12748" b="12741"/>
          <a:stretch/>
        </p:blipFill>
        <p:spPr>
          <a:xfrm>
            <a:off x="6583925" y="3470450"/>
            <a:ext cx="927474" cy="122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975" y="2496200"/>
            <a:ext cx="9525" cy="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68633" y="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rgbClr val="C9DAF8"/>
                </a:solidFill>
              </a:rPr>
              <a:t>1</a:t>
            </a:fld>
            <a:endParaRPr lang="en-US">
              <a:solidFill>
                <a:srgbClr val="C9DAF8"/>
              </a:solidFill>
            </a:endParaRPr>
          </a:p>
        </p:txBody>
      </p:sp>
      <p:sp>
        <p:nvSpPr>
          <p:cNvPr id="29" name="Shape 29"/>
          <p:cNvSpPr txBox="1"/>
          <p:nvPr/>
        </p:nvSpPr>
        <p:spPr>
          <a:xfrm>
            <a:off x="5583175" y="2238175"/>
            <a:ext cx="2880000" cy="290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a 3D </a:t>
            </a:r>
            <a:r>
              <a:rPr lang="en-US" sz="160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signal map </a:t>
            </a:r>
            <a:r>
              <a:rPr lang="en-US" sz="1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a drone as a mobile receiver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Octave Data Retrieval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323550" y="1002525"/>
            <a:ext cx="5617800" cy="228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App used is called “Network Signal Info”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Data is logged on mobile device in labeled files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Available in app interface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CSV log type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Octave is used to convert these logs into usable data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l="42778" t="28966" r="43325" b="31216"/>
          <a:stretch/>
        </p:blipFill>
        <p:spPr>
          <a:xfrm>
            <a:off x="6575399" y="985674"/>
            <a:ext cx="2272550" cy="366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>
            <a:alphaModFix/>
          </a:blip>
          <a:srcRect l="8928" t="14592" r="68087" b="77755"/>
          <a:stretch/>
        </p:blipFill>
        <p:spPr>
          <a:xfrm>
            <a:off x="762249" y="3409349"/>
            <a:ext cx="5030474" cy="9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683925" y="4351500"/>
            <a:ext cx="4908900" cy="33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Octave Code to Read a CSV file into a 1 column cell array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Graphing the Data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69225" y="898225"/>
            <a:ext cx="4765200" cy="233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28571"/>
              <a:buFont typeface="Roboto"/>
              <a:buChar char="❖"/>
            </a:pPr>
            <a:r>
              <a:rPr lang="en-US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Done through “plot” command 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CC0000"/>
              </a:buClr>
              <a:buSzPct val="128571"/>
              <a:buFont typeface="Roboto"/>
              <a:buChar char="❖"/>
            </a:pPr>
            <a:r>
              <a:rPr lang="en-US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Graphing is done through discrete points not functions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28571"/>
              <a:buFont typeface="Roboto"/>
              <a:buChar char="❖"/>
            </a:pPr>
            <a:r>
              <a:rPr lang="en-US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Strength is represented by color change (red is strongest, blue is weakest)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28571"/>
              <a:buFont typeface="Roboto"/>
              <a:buChar char="❖"/>
            </a:pPr>
            <a:r>
              <a:rPr lang="en-US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Several data types can be placed on one 3D graph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25" y="3213528"/>
            <a:ext cx="2948110" cy="17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810" y="3289762"/>
            <a:ext cx="3745882" cy="16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3850" y="1036824"/>
            <a:ext cx="3206774" cy="239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246525" y="3446500"/>
            <a:ext cx="2621700" cy="59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Modified tutorial code and graph produced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Interpolation Algorithms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2"/>
          </p:nvPr>
        </p:nvSpPr>
        <p:spPr>
          <a:xfrm>
            <a:off x="304800" y="1073950"/>
            <a:ext cx="5091600" cy="367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Nearest Neighbor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Point is given the value of the closest data point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P0= S1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Inverse Distance Weighting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Point is given value based on distance from nearby data points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P0= ([1/d01]*S1)+([1/d02]*S2)+([1/d03]*S3)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Natural Neighbor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Similar to Inverse distance weighting, but with area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rgbClr val="3F3F3F"/>
              </a:solidFill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pic>
        <p:nvPicPr>
          <p:cNvPr id="146" name="Shape 146" descr="NaN0001.jpg"/>
          <p:cNvPicPr preferRelativeResize="0"/>
          <p:nvPr/>
        </p:nvPicPr>
        <p:blipFill rotWithShape="1">
          <a:blip r:embed="rId3">
            <a:alphaModFix/>
          </a:blip>
          <a:srcRect l="53497" t="23239" r="8367" b="58078"/>
          <a:stretch/>
        </p:blipFill>
        <p:spPr>
          <a:xfrm>
            <a:off x="5472599" y="1713250"/>
            <a:ext cx="3460624" cy="2332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Problems Encountered &amp; Solutions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2"/>
          </p:nvPr>
        </p:nvSpPr>
        <p:spPr>
          <a:xfrm>
            <a:off x="246625" y="868872"/>
            <a:ext cx="4615800" cy="57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Lack of prior knowledge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  <p:sp>
        <p:nvSpPr>
          <p:cNvPr id="154" name="Shape 154"/>
          <p:cNvSpPr txBox="1"/>
          <p:nvPr/>
        </p:nvSpPr>
        <p:spPr>
          <a:xfrm>
            <a:off x="-132400" y="1176725"/>
            <a:ext cx="4751100" cy="3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914400" lvl="1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Octave</a:t>
            </a:r>
          </a:p>
          <a:p>
            <a:pPr marL="1371600" lvl="2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Completed numerous online tutorials</a:t>
            </a:r>
          </a:p>
          <a:p>
            <a:pPr marL="1371600" lvl="2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Consulted StackOverflow for specific problems</a:t>
            </a:r>
          </a:p>
          <a:p>
            <a:pPr marL="1371600" lvl="2" indent="-228600" rtl="0"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Talked to Dragoslav Stojadinovic for graphing help</a:t>
            </a:r>
          </a:p>
          <a:p>
            <a:pPr marL="914400" lvl="1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Java</a:t>
            </a:r>
          </a:p>
          <a:p>
            <a:pPr marL="1371600" lvl="2" indent="-228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Completed Codeacademy online course</a:t>
            </a:r>
          </a:p>
          <a:p>
            <a:pPr marL="1371600" lvl="2" indent="-228600" rtl="0"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Did several sample projects</a:t>
            </a:r>
          </a:p>
          <a:p>
            <a:pPr marL="914400" lvl="1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General signal principles</a:t>
            </a:r>
          </a:p>
          <a:p>
            <a:pPr marL="1371600" lvl="2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Read Wikipedia topics detailed by Prof. Trappe</a:t>
            </a:r>
          </a:p>
          <a:p>
            <a:pPr marL="1371600" lvl="2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Watched radio interference conference videos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4337775" y="1046825"/>
            <a:ext cx="4440900" cy="35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228600" rtl="0"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Interpolation algorithms beyond NN</a:t>
            </a:r>
          </a:p>
          <a:p>
            <a:pPr marL="1371600" lvl="2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Spoke to Shweta Sagari regarding paper on spectrum cartography</a:t>
            </a:r>
          </a:p>
          <a:p>
            <a:pPr marL="1371600" lvl="2" indent="-2286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Read other paper (provided) on path loss estimation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Orbit</a:t>
            </a:r>
          </a:p>
          <a:p>
            <a:pPr marL="1371600" lvl="2" indent="-2286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Completed basic tutorial</a:t>
            </a:r>
          </a:p>
          <a:p>
            <a:pPr marL="1371600" lvl="2" indent="-2286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■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Worked on LTE tutorial (SB3 does not have dongle)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Problems Encountered &amp; Solutions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2"/>
          </p:nvPr>
        </p:nvSpPr>
        <p:spPr>
          <a:xfrm>
            <a:off x="246625" y="1021275"/>
            <a:ext cx="8634900" cy="372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SB3- no LTE dongle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Re-run tutorial on node1-1.sb6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Graphing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Representing time, location (x,y,z), strength on one graph</a:t>
            </a:r>
          </a:p>
          <a:p>
            <a: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Strength=color, time dynamic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Material/staff availability 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Planned ahead of time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Scheduled via email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Regular interval updates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Timeline of Events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  <p:sp>
        <p:nvSpPr>
          <p:cNvPr id="169" name="Shape 169"/>
          <p:cNvSpPr txBox="1"/>
          <p:nvPr/>
        </p:nvSpPr>
        <p:spPr>
          <a:xfrm>
            <a:off x="263575" y="1085000"/>
            <a:ext cx="1930500" cy="29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September 2016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2426525" y="1085000"/>
            <a:ext cx="6417600" cy="9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Discussion of possible project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Read papers on “Transmit Only”</a:t>
            </a:r>
          </a:p>
          <a:p>
            <a:pPr marL="457200" lvl="0" indent="-22860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Researched SDR basics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Learned basic interference principles &amp; mitigation techniques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Spoke to Dravoslav who provided additional resources </a:t>
            </a:r>
          </a:p>
          <a:p>
            <a:pPr marL="457200" lvl="0" indent="-22860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Project finalized 09.30.2016 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263575" y="2609000"/>
            <a:ext cx="1930500" cy="29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October 2016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2430025" y="2609000"/>
            <a:ext cx="5392800" cy="12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Refined project definition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Read previous project work 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Learned to use SDRSharp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Prepared external Linux boot drive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Downloaded and began learning Octave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Spoke Shweta Sagari about interpolation algorithms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Created project timeline and description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Began programming flight pattern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Began learning graphing concepts in Octave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Timeline of Events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  <p:sp>
        <p:nvSpPr>
          <p:cNvPr id="179" name="Shape 179"/>
          <p:cNvSpPr txBox="1"/>
          <p:nvPr/>
        </p:nvSpPr>
        <p:spPr>
          <a:xfrm>
            <a:off x="263575" y="1085000"/>
            <a:ext cx="1930500" cy="29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November 2016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2426525" y="1085000"/>
            <a:ext cx="6417600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Downloaded and installed MissionPlanner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Created alternate flight pattern for testing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Successfully tested flight pattern twice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Update about configuring mobile receiver to WINLAB base station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Continued graphing work in Octave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263575" y="2609000"/>
            <a:ext cx="1930500" cy="29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Dec. 2016- Jan. 2017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2430025" y="2609000"/>
            <a:ext cx="6170700" cy="214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Tested first custom written Octave graphing program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Re-installed Octave graphics packages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Created optimized zig-zag flight pattern and saved waypoints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Scheduled mobile receiver usage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Began documentation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Began learning how to use ORBIT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Completed “Basic Tutorial” and SSH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Attempted “LTE Tutorial” on SB3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Outlined Octave final program</a:t>
            </a:r>
          </a:p>
          <a:p>
            <a:pPr marL="457200" lvl="0" indent="-228600" rtl="0">
              <a:spcBef>
                <a:spcPts val="0"/>
              </a:spcBef>
              <a:buFont typeface="Roboto"/>
              <a:buChar char="❖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Finished documentation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Accomplishment Overview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body" idx="2"/>
          </p:nvPr>
        </p:nvSpPr>
        <p:spPr>
          <a:xfrm>
            <a:off x="243600" y="1002475"/>
            <a:ext cx="4319100" cy="380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Proficiency in Octave, Java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Development of efficient flight plan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Creation of Octave data retrieval/graphing program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Deployment of Nearest Neighbor interpolation algorithm to data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Linkage of mobile receiver to ORBIT sandbox node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  <p:sp>
        <p:nvSpPr>
          <p:cNvPr id="190" name="Shape 190"/>
          <p:cNvSpPr txBox="1"/>
          <p:nvPr/>
        </p:nvSpPr>
        <p:spPr>
          <a:xfrm>
            <a:off x="4572000" y="1021200"/>
            <a:ext cx="4319100" cy="361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Gained an understanding of: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Basic wireless transmission and networks principles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Complex interference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Power loss/leakage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Font typeface="Roboto"/>
              <a:buChar char="➢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Signal encryption</a:t>
            </a:r>
          </a:p>
          <a:p>
            <a:pPr marL="914400" lvl="1" indent="-2286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Font typeface="Roboto"/>
              <a:buChar char="➢"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Broadcast overlaps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Increased proficiency in reading research papers and consulting outside references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Deployment and Applications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body" idx="2"/>
          </p:nvPr>
        </p:nvSpPr>
        <p:spPr>
          <a:xfrm>
            <a:off x="209125" y="1479125"/>
            <a:ext cx="3819600" cy="290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ID of signal leakage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Optimization of signal output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Ease of troubleshooting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General diagnostics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Mobile and easy to use for above purposes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152407" y="1028526"/>
            <a:ext cx="2780400" cy="526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Project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4410207" y="1028526"/>
            <a:ext cx="2780400" cy="526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Career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2"/>
          </p:nvPr>
        </p:nvSpPr>
        <p:spPr>
          <a:xfrm>
            <a:off x="4365875" y="1479125"/>
            <a:ext cx="4525200" cy="381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Aerospace major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Direct: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Drone flight path programing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Reading research papers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Consulting references to learn new material 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Coding in a new programing language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Indirect: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Signal decay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Interpolation algorithms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</a:pPr>
            <a:r>
              <a:rPr lang="en-US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Signal optimization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 sz="16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Final thoughts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  <p:sp>
        <p:nvSpPr>
          <p:cNvPr id="207" name="Shape 207"/>
          <p:cNvSpPr txBox="1">
            <a:spLocks noGrp="1"/>
          </p:cNvSpPr>
          <p:nvPr>
            <p:ph type="body" idx="2"/>
          </p:nvPr>
        </p:nvSpPr>
        <p:spPr>
          <a:xfrm>
            <a:off x="206405" y="1073860"/>
            <a:ext cx="8496900" cy="299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Exposed to a new area of research, but also in an area that I have an interest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Work alongside undergraduate and graduate students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Opportunity to fly a large drone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Learned a great deal in the field of wireless technology 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Successful, but could’ve used more time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8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Very enjoyable experience overall, not just academically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288900" y="4487650"/>
            <a:ext cx="8331900" cy="65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b="1">
                <a:latin typeface="Roboto"/>
                <a:ea typeface="Roboto"/>
                <a:cs typeface="Roboto"/>
                <a:sym typeface="Roboto"/>
              </a:rPr>
              <a:t>Special thanks to Wade Trappe and Ivan Seskar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618900" y="0"/>
            <a:ext cx="7274700" cy="768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Rutgers Wireless Information Network Lab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36" name="Shape 36"/>
          <p:cNvSpPr txBox="1"/>
          <p:nvPr/>
        </p:nvSpPr>
        <p:spPr>
          <a:xfrm>
            <a:off x="1470375" y="642000"/>
            <a:ext cx="4793100" cy="385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1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mission</a:t>
            </a: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To advance the development of wireless networking technology by combining the resources of government, industry and academia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○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to address the need for connecting large numbers of people and objects wirelessly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○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problems being worked on:</a:t>
            </a:r>
          </a:p>
          <a:p>
            <a: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■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Scaling wireless system capacity from Mbps/Sq-km to Gbps/Sq-km.</a:t>
            </a:r>
          </a:p>
          <a:p>
            <a:pPr marL="1371600" lvl="2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■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Promoting spectrum efficiency and increased co-existence between unlicensed band services.</a:t>
            </a:r>
          </a:p>
          <a:p>
            <a:pPr marL="1371600" lvl="2" indent="-29845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Times New Roman"/>
              <a:buChar char="■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Achieving ultralow-latency in wireless access networks.</a:t>
            </a: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1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Educational mission: </a:t>
            </a: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train the next generation of wireless technologists via graduate research programs that are especially relevant to industry.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○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Typically has a pool of ~40-50 graduate and undergraduate students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○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students work on projects that lead to their MS or PhD thesis in either the ECE or CS departments at Rutgers</a:t>
            </a:r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○"/>
            </a:pPr>
            <a:r>
              <a:rPr lang="en-US" sz="11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Runs annual WINLAB Summer Internship Program that offers internships in a university research setting to highly talented high-school, undergraduate and graduate students</a:t>
            </a:r>
          </a:p>
        </p:txBody>
      </p:sp>
      <p:sp>
        <p:nvSpPr>
          <p:cNvPr id="37" name="Shape 37"/>
          <p:cNvSpPr txBox="1"/>
          <p:nvPr/>
        </p:nvSpPr>
        <p:spPr>
          <a:xfrm rot="-5402035">
            <a:off x="-472060" y="375734"/>
            <a:ext cx="2534100" cy="79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b="1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</a:t>
            </a:r>
          </a:p>
        </p:txBody>
      </p:sp>
      <p:pic>
        <p:nvPicPr>
          <p:cNvPr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000" y="768600"/>
            <a:ext cx="2585473" cy="17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875" y="2818050"/>
            <a:ext cx="2575724" cy="193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3400" y="4542074"/>
            <a:ext cx="2767049" cy="5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3169925" y="2187450"/>
            <a:ext cx="4657200" cy="76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6000"/>
              <a:t>Questions?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618900" y="0"/>
            <a:ext cx="7274700" cy="768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Prof. Wade Trappe, Ph. D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47" name="Shape 47"/>
          <p:cNvSpPr txBox="1"/>
          <p:nvPr/>
        </p:nvSpPr>
        <p:spPr>
          <a:xfrm>
            <a:off x="1618900" y="616200"/>
            <a:ext cx="5854800" cy="42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 and Position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B.A. 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Highest Honors, Mathematics, University of Texas at Austin, 1994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M.S. 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Mathematics and Scientific Computing</a:t>
            </a: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University of Maryland, College Park, 1999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Ph.D. 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Mathematics and Scientific Computing, University of Maryland, College Park, 2002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Professor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Electrical and Computer Engineering Department at Rutgers University</a:t>
            </a:r>
          </a:p>
          <a:p>
            <a:pPr marL="457200" lvl="0" indent="-3048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Associate Director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Wireless Information Network Laboratory (WINLAB)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Previously worked on projects including: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Cybersecurity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systems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and privacy for sensor networks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Physical layer security for wireless systems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 of wireless testbed resources (the ORBIT testbed)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●"/>
            </a:pP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Led a DARPA initiative into validating and prototyping physical layer security mechanisms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Currently</a:t>
            </a:r>
            <a:r>
              <a:rPr lang="en-US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leading an Army CERDEC (Communications-Electronics Research, Development and Engineering Center) project on cognitive radio networks and MIMO (multiple input, multiple output) communications.</a:t>
            </a:r>
          </a:p>
        </p:txBody>
      </p:sp>
      <p:sp>
        <p:nvSpPr>
          <p:cNvPr id="48" name="Shape 48"/>
          <p:cNvSpPr txBox="1"/>
          <p:nvPr/>
        </p:nvSpPr>
        <p:spPr>
          <a:xfrm rot="-5402035">
            <a:off x="-472060" y="375734"/>
            <a:ext cx="2534100" cy="79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b="1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Mentor</a:t>
            </a:r>
          </a:p>
        </p:txBody>
      </p:sp>
      <p:pic>
        <p:nvPicPr>
          <p:cNvPr id="49" name="Shape 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00" y="3497875"/>
            <a:ext cx="1279400" cy="14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3925" y="75400"/>
            <a:ext cx="1046124" cy="15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3902" y="1783849"/>
            <a:ext cx="1046125" cy="147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3925" y="3376125"/>
            <a:ext cx="1046124" cy="1586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4705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1606800" y="0"/>
            <a:ext cx="7443000" cy="768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Project objective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1499025" y="692400"/>
            <a:ext cx="7644900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1800" b="1">
                <a:latin typeface="Times New Roman"/>
                <a:ea typeface="Times New Roman"/>
                <a:cs typeface="Times New Roman"/>
                <a:sym typeface="Times New Roman"/>
              </a:rPr>
              <a:t>To create a 3D signal quality map using a drone as a mobile receiver carrier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1661575" y="1079850"/>
            <a:ext cx="6403800" cy="3447000"/>
          </a:xfrm>
          <a:prstGeom prst="rect">
            <a:avLst/>
          </a:prstGeom>
          <a:noFill/>
          <a:ln>
            <a:noFill/>
          </a:ln>
        </p:spPr>
        <p:txBody>
          <a:bodyPr lIns="396000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25000"/>
              <a:buFont typeface="Arial"/>
              <a:buNone/>
            </a:pPr>
            <a:r>
              <a:rPr lang="en-US" sz="16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will be accomplished through the usage of the following:</a:t>
            </a:r>
          </a:p>
          <a:p>
            <a:pPr marL="914400" marR="0" lvl="0" indent="-330200" algn="l" rtl="0">
              <a:spcBef>
                <a:spcPts val="28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❖"/>
            </a:pPr>
            <a:r>
              <a:rPr lang="en-US" sz="16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3DR Solo drone</a:t>
            </a:r>
          </a:p>
          <a:p>
            <a:pPr marL="1371600" marR="0" lvl="1" indent="-317500" algn="l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Times New Roman"/>
            </a:pPr>
            <a:r>
              <a:rPr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Courier unit for mobile receiver</a:t>
            </a:r>
          </a:p>
          <a:p>
            <a:pPr marL="914400" marR="0" lvl="0" indent="-330200" algn="l" rtl="0">
              <a:spcBef>
                <a:spcPts val="28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❖"/>
            </a:pPr>
            <a:r>
              <a:rPr lang="en-US" sz="16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Android device</a:t>
            </a:r>
          </a:p>
          <a:p>
            <a:pPr marL="1371600" marR="0" lvl="1" indent="-317500" algn="l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Times New Roman"/>
            </a:pPr>
            <a:r>
              <a:rPr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Continuously stores the signal strength indicator, GPS coordinates, altitude and time in a log file </a:t>
            </a:r>
          </a:p>
          <a:p>
            <a:pPr marL="9144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  <a:buChar char="❖"/>
            </a:pPr>
            <a:r>
              <a:rPr lang="en-US" sz="16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Octave program </a:t>
            </a:r>
          </a:p>
          <a:p>
            <a:pPr marL="1371600" marR="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</a:pPr>
            <a:r>
              <a:rPr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Reads the data from the receiver log files</a:t>
            </a:r>
          </a:p>
          <a:p>
            <a:pPr marL="1371600" marR="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Times New Roman"/>
            </a:pPr>
            <a:r>
              <a:rPr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Plots data points in three dimensions </a:t>
            </a:r>
          </a:p>
          <a:p>
            <a:pPr marL="1371600" marR="0" lvl="1" indent="-317500" algn="l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  <a:buFont typeface="Times New Roman"/>
            </a:pPr>
            <a:r>
              <a:rPr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Fills in the space between data points using custom algorithm 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  <p:sp>
        <p:nvSpPr>
          <p:cNvPr id="61" name="Shape 61"/>
          <p:cNvSpPr txBox="1"/>
          <p:nvPr/>
        </p:nvSpPr>
        <p:spPr>
          <a:xfrm>
            <a:off x="1606800" y="4074550"/>
            <a:ext cx="7218600" cy="72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Blue</a:t>
            </a:r>
            <a:r>
              <a:rPr lang="en-US" sz="16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represents successful completion, </a:t>
            </a:r>
            <a:r>
              <a:rPr lang="en-US" sz="16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</a:t>
            </a:r>
            <a:r>
              <a:rPr lang="en-US" sz="16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represents in progress/pending approval, </a:t>
            </a:r>
            <a:r>
              <a:rPr lang="en-US" sz="16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 </a:t>
            </a:r>
            <a:r>
              <a:rPr lang="en-US" sz="16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represents an unresolved issue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44986" y="1167215"/>
            <a:ext cx="8496900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Simplified diagram of the various components and their interactions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Purposed Design Diagram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sp>
        <p:nvSpPr>
          <p:cNvPr id="69" name="Shape 69"/>
          <p:cNvSpPr/>
          <p:nvPr/>
        </p:nvSpPr>
        <p:spPr>
          <a:xfrm>
            <a:off x="1039175" y="2025975"/>
            <a:ext cx="1964700" cy="497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Flight path is determined</a:t>
            </a:r>
          </a:p>
        </p:txBody>
      </p:sp>
      <p:cxnSp>
        <p:nvCxnSpPr>
          <p:cNvPr id="70" name="Shape 70"/>
          <p:cNvCxnSpPr>
            <a:stCxn id="69" idx="3"/>
          </p:cNvCxnSpPr>
          <p:nvPr/>
        </p:nvCxnSpPr>
        <p:spPr>
          <a:xfrm>
            <a:off x="3003875" y="2274825"/>
            <a:ext cx="917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1" name="Shape 71"/>
          <p:cNvSpPr/>
          <p:nvPr/>
        </p:nvSpPr>
        <p:spPr>
          <a:xfrm>
            <a:off x="3920975" y="1763975"/>
            <a:ext cx="1344900" cy="117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/>
              <a:t>Drone executes flight path</a:t>
            </a:r>
          </a:p>
        </p:txBody>
      </p:sp>
      <p:cxnSp>
        <p:nvCxnSpPr>
          <p:cNvPr id="72" name="Shape 72"/>
          <p:cNvCxnSpPr/>
          <p:nvPr/>
        </p:nvCxnSpPr>
        <p:spPr>
          <a:xfrm>
            <a:off x="5265875" y="2272925"/>
            <a:ext cx="116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" name="Shape 73"/>
          <p:cNvSpPr txBox="1"/>
          <p:nvPr/>
        </p:nvSpPr>
        <p:spPr>
          <a:xfrm>
            <a:off x="3143725" y="1990600"/>
            <a:ext cx="844800" cy="32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100"/>
              <a:t>Wireless</a:t>
            </a:r>
          </a:p>
        </p:txBody>
      </p:sp>
      <p:cxnSp>
        <p:nvCxnSpPr>
          <p:cNvPr id="74" name="Shape 74"/>
          <p:cNvCxnSpPr>
            <a:stCxn id="71" idx="2"/>
          </p:cNvCxnSpPr>
          <p:nvPr/>
        </p:nvCxnSpPr>
        <p:spPr>
          <a:xfrm>
            <a:off x="4593425" y="2934275"/>
            <a:ext cx="0" cy="50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5" name="Shape 75"/>
          <p:cNvSpPr/>
          <p:nvPr/>
        </p:nvSpPr>
        <p:spPr>
          <a:xfrm>
            <a:off x="3899550" y="3419900"/>
            <a:ext cx="1344900" cy="117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300"/>
              <a:t>Android device records positional and signal data</a:t>
            </a:r>
          </a:p>
        </p:txBody>
      </p:sp>
      <p:sp>
        <p:nvSpPr>
          <p:cNvPr id="76" name="Shape 76"/>
          <p:cNvSpPr/>
          <p:nvPr/>
        </p:nvSpPr>
        <p:spPr>
          <a:xfrm>
            <a:off x="6427175" y="2025975"/>
            <a:ext cx="1964700" cy="497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300"/>
              <a:t>Drone completes flight path and lands</a:t>
            </a:r>
          </a:p>
        </p:txBody>
      </p:sp>
      <p:cxnSp>
        <p:nvCxnSpPr>
          <p:cNvPr id="77" name="Shape 77"/>
          <p:cNvCxnSpPr>
            <a:stCxn id="75" idx="3"/>
          </p:cNvCxnSpPr>
          <p:nvPr/>
        </p:nvCxnSpPr>
        <p:spPr>
          <a:xfrm>
            <a:off x="5244450" y="4005050"/>
            <a:ext cx="56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78" name="Shape 78"/>
          <p:cNvCxnSpPr/>
          <p:nvPr/>
        </p:nvCxnSpPr>
        <p:spPr>
          <a:xfrm rot="10800000">
            <a:off x="5808700" y="2407650"/>
            <a:ext cx="0" cy="16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79" name="Shape 79"/>
          <p:cNvCxnSpPr/>
          <p:nvPr/>
        </p:nvCxnSpPr>
        <p:spPr>
          <a:xfrm>
            <a:off x="5808700" y="2407650"/>
            <a:ext cx="62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80" name="Shape 80"/>
          <p:cNvSpPr/>
          <p:nvPr/>
        </p:nvSpPr>
        <p:spPr>
          <a:xfrm>
            <a:off x="6427175" y="3237050"/>
            <a:ext cx="1964700" cy="497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Data is processed via Octave offline</a:t>
            </a:r>
          </a:p>
        </p:txBody>
      </p:sp>
      <p:cxnSp>
        <p:nvCxnSpPr>
          <p:cNvPr id="81" name="Shape 81"/>
          <p:cNvCxnSpPr>
            <a:endCxn id="80" idx="0"/>
          </p:cNvCxnSpPr>
          <p:nvPr/>
        </p:nvCxnSpPr>
        <p:spPr>
          <a:xfrm>
            <a:off x="7409525" y="2523650"/>
            <a:ext cx="0" cy="71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Drone Flight Path 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71475" y="1194750"/>
            <a:ext cx="4048800" cy="3308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Accomplished through the program Mission Planner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Determined before launch via waypoints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Font typeface="Roboto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Can also generate an autogrid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Saved to a “mission” file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Uploaded to drone via wireless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1444725"/>
            <a:ext cx="3909549" cy="274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Specific Drone Flight Path 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5" y="976000"/>
            <a:ext cx="4495756" cy="23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375" y="2280079"/>
            <a:ext cx="4454099" cy="239324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292075" y="3336175"/>
            <a:ext cx="3839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Test Flight Pattern in Field Across the Street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5034775" y="1886150"/>
            <a:ext cx="3839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Flight Data Interface (Disarmed)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Mobile Receiver Programming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152400" y="1175450"/>
            <a:ext cx="5076600" cy="308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Receiver is an Android device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Linked via LTE to WINLAB base station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Logs signal strength and position at regular intervals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Log program primarily written in Java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CC0000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Receiver is mounted on the drone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150" y="1201699"/>
            <a:ext cx="2900625" cy="28869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5579950" y="4069950"/>
            <a:ext cx="31989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Android device similar to one used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7825200" cy="88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Octave Overview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246600" y="1124325"/>
            <a:ext cx="4490700" cy="329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F3F3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Programming environment that supports mathematical analysis and visualization of data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Used to provide a graphical interpretation of the data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8761D"/>
              </a:buClr>
              <a:buSzPct val="100000"/>
              <a:buFont typeface="Roboto"/>
              <a:buChar char="❖"/>
            </a:pPr>
            <a:r>
              <a:rPr lang="en-US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Allows for custom written interpolation algorithm to fill in the gaps in the data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274" y="1124325"/>
            <a:ext cx="4254299" cy="304550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5335850" y="4155425"/>
            <a:ext cx="3113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Sample Octave Interface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1262</Words>
  <Application>Microsoft Office PowerPoint</Application>
  <PresentationFormat>On-screen Show (16:9)</PresentationFormat>
  <Paragraphs>225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Roboto</vt:lpstr>
      <vt:lpstr>Ubuntu</vt:lpstr>
      <vt:lpstr>Times New Roman</vt:lpstr>
      <vt:lpstr>Office Theme</vt:lpstr>
      <vt:lpstr>PowerPoint Presentation</vt:lpstr>
      <vt:lpstr>Rutgers Wireless Information Network Lab</vt:lpstr>
      <vt:lpstr>Prof. Wade Trappe, Ph. D</vt:lpstr>
      <vt:lpstr>Project objective</vt:lpstr>
      <vt:lpstr>Purposed Design Diagram</vt:lpstr>
      <vt:lpstr>Drone Flight Path </vt:lpstr>
      <vt:lpstr>Specific Drone Flight Path </vt:lpstr>
      <vt:lpstr>Mobile Receiver Programming</vt:lpstr>
      <vt:lpstr>Octave Overview</vt:lpstr>
      <vt:lpstr>Octave Data Retrieval</vt:lpstr>
      <vt:lpstr>Graphing the Data</vt:lpstr>
      <vt:lpstr>Interpolation Algorithms</vt:lpstr>
      <vt:lpstr>Problems Encountered &amp; Solutions</vt:lpstr>
      <vt:lpstr>Problems Encountered &amp; Solutions</vt:lpstr>
      <vt:lpstr>Timeline of Events</vt:lpstr>
      <vt:lpstr>Timeline of Events</vt:lpstr>
      <vt:lpstr>Accomplishment Overview</vt:lpstr>
      <vt:lpstr>Deployment and Applications</vt:lpstr>
      <vt:lpstr>Final thoughts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</dc:creator>
  <cp:lastModifiedBy>Karl Roush</cp:lastModifiedBy>
  <cp:revision>4</cp:revision>
  <dcterms:modified xsi:type="dcterms:W3CDTF">2017-04-07T03:09:15Z</dcterms:modified>
</cp:coreProperties>
</file>